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4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2377440"/>
          </a:xfrm>
          <a:prstGeom prst="rect">
            <a:avLst/>
          </a:prstGeom>
          <a:solidFill>
            <a:srgbClr val="0F24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77724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93C5FD"/>
                </a:solidFill>
                <a:latin typeface="微软雅黑"/>
              </a:rPr>
              <a:t>岭南师范学院 · 生命科学与技术学院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10058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 i="0">
                <a:solidFill>
                  <a:srgbClr val="FFFFFF"/>
                </a:solidFill>
                <a:latin typeface="微软雅黑"/>
              </a:rPr>
              <a:t>人工智能 + 虚拟细胞的构建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310128"/>
            <a:ext cx="10058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93C5FD"/>
                </a:solidFill>
                <a:latin typeface="微软雅黑"/>
              </a:rPr>
              <a:t>虚拟仿真实验 · 教学课件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041648"/>
            <a:ext cx="2139696" cy="384048"/>
          </a:xfrm>
          <a:prstGeom prst="roundRect">
            <a:avLst>
              <a:gd name="adj" fmla="val 6000"/>
            </a:avLst>
          </a:prstGeom>
          <a:noFill/>
          <a:ln w="11430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22960" y="4041648"/>
            <a:ext cx="2139696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FFFFFF"/>
                </a:solidFill>
                <a:latin typeface="微软雅黑"/>
              </a:rPr>
              <a:t>数据—表征—预测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27248" y="4041648"/>
            <a:ext cx="2139696" cy="384048"/>
          </a:xfrm>
          <a:prstGeom prst="roundRect">
            <a:avLst>
              <a:gd name="adj" fmla="val 6000"/>
            </a:avLst>
          </a:prstGeom>
          <a:noFill/>
          <a:ln w="11430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127248" y="4041648"/>
            <a:ext cx="2139696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FFFFFF"/>
                </a:solidFill>
                <a:latin typeface="微软雅黑"/>
              </a:rPr>
              <a:t>22 个交互步骤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31536" y="4041648"/>
            <a:ext cx="1261872" cy="384048"/>
          </a:xfrm>
          <a:prstGeom prst="roundRect">
            <a:avLst>
              <a:gd name="adj" fmla="val 6000"/>
            </a:avLst>
          </a:prstGeom>
          <a:noFill/>
          <a:ln w="11430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431536" y="4041648"/>
            <a:ext cx="1261872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FFFFFF"/>
                </a:solidFill>
                <a:latin typeface="微软雅黑"/>
              </a:rPr>
              <a:t>8 学时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870448"/>
            <a:ext cx="5943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93C5FD"/>
                </a:solidFill>
                <a:latin typeface="微软雅黑"/>
              </a:rPr>
              <a:t>面向生物科学（师范）、生物技术专业本科三年级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79" y="5870448"/>
            <a:ext cx="3840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50" b="0" i="0">
                <a:solidFill>
                  <a:srgbClr val="93C5FD"/>
                </a:solidFill>
                <a:latin typeface="微软雅黑"/>
              </a:rPr>
              <a:t>研究探索型 · 独立实验课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7315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563EB"/>
                </a:solidFill>
                <a:latin typeface="微软雅黑"/>
              </a:rPr>
              <a:t>COURSE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0F2456"/>
                </a:solidFill>
                <a:latin typeface="微软雅黑"/>
              </a:rPr>
              <a:t>课程定位与基本安排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417320"/>
            <a:ext cx="566928" cy="41148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783080"/>
            <a:ext cx="2609011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48640" y="1938528"/>
            <a:ext cx="2609011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E40AF"/>
                </a:solidFill>
                <a:latin typeface="微软雅黑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487168"/>
            <a:ext cx="26090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0F172A"/>
                </a:solidFill>
                <a:latin typeface="微软雅黑"/>
              </a:rPr>
              <a:t>实验学时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770632"/>
            <a:ext cx="26090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4B5663"/>
                </a:solidFill>
                <a:latin typeface="微软雅黑"/>
              </a:rPr>
              <a:t>课前 2 + 课中 3 + 课后 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77107" y="1783080"/>
            <a:ext cx="2609011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377107" y="1938528"/>
            <a:ext cx="2609011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E40AF"/>
                </a:solidFill>
                <a:latin typeface="微软雅黑"/>
              </a:rPr>
              <a:t>22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77107" y="2487168"/>
            <a:ext cx="26090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0F172A"/>
                </a:solidFill>
                <a:latin typeface="微软雅黑"/>
              </a:rPr>
              <a:t>交互操作步骤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77107" y="2770632"/>
            <a:ext cx="26090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4B5663"/>
                </a:solidFill>
                <a:latin typeface="微软雅黑"/>
              </a:rPr>
              <a:t>每步设可量化赋分模型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5575" y="1783080"/>
            <a:ext cx="2609011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205575" y="1938528"/>
            <a:ext cx="2609011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E40AF"/>
                </a:solidFill>
                <a:latin typeface="微软雅黑"/>
              </a:rPr>
              <a:t>100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05575" y="2487168"/>
            <a:ext cx="26090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0F172A"/>
                </a:solidFill>
                <a:latin typeface="微软雅黑"/>
              </a:rPr>
              <a:t>总评满分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05575" y="2770632"/>
            <a:ext cx="26090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4B5663"/>
                </a:solidFill>
                <a:latin typeface="微软雅黑"/>
              </a:rPr>
              <a:t>预习 10 + 操作 70 + 报告 20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043" y="1783080"/>
            <a:ext cx="2609011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034043" y="1938528"/>
            <a:ext cx="2609011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E40AF"/>
                </a:solidFill>
                <a:latin typeface="微软雅黑"/>
              </a:rPr>
              <a:t>294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34043" y="2487168"/>
            <a:ext cx="26090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0F172A"/>
                </a:solidFill>
                <a:latin typeface="微软雅黑"/>
              </a:rPr>
              <a:t>已服务学生人次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34043" y="2770632"/>
            <a:ext cx="26090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4B5663"/>
                </a:solidFill>
                <a:latin typeface="微软雅黑"/>
              </a:rPr>
              <a:t>三期：100 / 96 / 98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3401568"/>
            <a:ext cx="11094415" cy="1627632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22959" y="3584448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0F2456"/>
                </a:solidFill>
                <a:latin typeface="微软雅黑"/>
              </a:rPr>
              <a:t>面向对象与先修要求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59" y="3950208"/>
            <a:ext cx="10545775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 i="0">
                <a:solidFill>
                  <a:srgbClr val="4B5663"/>
                </a:solidFill>
                <a:latin typeface="微软雅黑"/>
              </a:rPr>
              <a:t>面向 生物科学（师范）、生物技术 专业本科三年级学生；先修课程为细胞生物学、分子生物学。</a:t>
            </a:r>
          </a:p>
          <a:p>
            <a:pPr algn="l">
              <a:lnSpc>
                <a:spcPct val="150000"/>
              </a:lnSpc>
            </a:pPr>
            <a:r>
              <a:rPr sz="1250" b="0" i="0">
                <a:solidFill>
                  <a:srgbClr val="4B5663"/>
                </a:solidFill>
                <a:latin typeface="微软雅黑"/>
              </a:rPr>
              <a:t>生物信息学基础不作硬性要求，由平台概念卡片与课前材料补足，零编程基础亦可完成全部任务。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285232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563EB"/>
                </a:solidFill>
                <a:latin typeface="微软雅黑"/>
              </a:rPr>
              <a:t>为什么必须虚拟仿真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0" y="5285232"/>
            <a:ext cx="889985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B5663"/>
                </a:solidFill>
                <a:latin typeface="微软雅黑"/>
              </a:rPr>
              <a:t>高成本、高消耗 · 不可逆操作 · 数周反馈压缩至秒级 · 常规教学算力即可推理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7315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563EB"/>
                </a:solidFill>
                <a:latin typeface="微软雅黑"/>
              </a:rPr>
              <a:t>PRINCIPLE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0F2456"/>
                </a:solidFill>
                <a:latin typeface="微软雅黑"/>
              </a:rPr>
              <a:t>虚拟细胞的基本原理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417320"/>
            <a:ext cx="566928" cy="41148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783080"/>
            <a:ext cx="11094415" cy="96926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548640" y="1783080"/>
            <a:ext cx="50292" cy="969264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965960"/>
            <a:ext cx="594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93C5FD"/>
                </a:solidFill>
                <a:latin typeface="微软雅黑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1328" y="1929384"/>
            <a:ext cx="4206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0F2456"/>
                </a:solidFill>
                <a:latin typeface="微软雅黑"/>
              </a:rPr>
              <a:t>细胞状态的量化表征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1328" y="2267712"/>
            <a:ext cx="9887407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80" b="0" i="0">
                <a:solidFill>
                  <a:srgbClr val="4B5663"/>
                </a:solidFill>
                <a:latin typeface="微软雅黑"/>
              </a:rPr>
              <a:t>基因表达谱经质控、归一化与必要批次校正后编码为低维状态向量；相似细胞在表征空间中相近。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880360"/>
            <a:ext cx="11094415" cy="96926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548640" y="2880360"/>
            <a:ext cx="50292" cy="969264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3063240"/>
            <a:ext cx="594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93C5FD"/>
                </a:solidFill>
                <a:latin typeface="微软雅黑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1328" y="3026664"/>
            <a:ext cx="4206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0F2456"/>
                </a:solidFill>
                <a:latin typeface="微软雅黑"/>
              </a:rPr>
              <a:t>预训练细胞基础模型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1328" y="3364991"/>
            <a:ext cx="9887407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80" b="0" i="0">
                <a:solidFill>
                  <a:srgbClr val="4B5663"/>
                </a:solidFill>
                <a:latin typeface="微软雅黑"/>
              </a:rPr>
              <a:t>以掩码建模等自监督任务学习基因共表达与细胞类型特征，再经微调适配注释与预测任务。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977639"/>
            <a:ext cx="11094415" cy="96926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548640" y="3977639"/>
            <a:ext cx="50292" cy="969264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2" y="4160520"/>
            <a:ext cx="594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93C5FD"/>
                </a:solidFill>
                <a:latin typeface="微软雅黑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81328" y="4123944"/>
            <a:ext cx="4206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0F2456"/>
                </a:solidFill>
                <a:latin typeface="微软雅黑"/>
              </a:rPr>
              <a:t>扰动响应预测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1328" y="4462272"/>
            <a:ext cx="9887407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80" b="0" i="0">
                <a:solidFill>
                  <a:srgbClr val="4B5663"/>
                </a:solidFill>
                <a:latin typeface="微软雅黑"/>
              </a:rPr>
              <a:t>将敲除或药物条件编码为条件向量，与状态向量共同输入模型，预测扰动后的表达谱。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38928"/>
            <a:ext cx="11094415" cy="786384"/>
          </a:xfrm>
          <a:prstGeom prst="roundRect">
            <a:avLst>
              <a:gd name="adj" fmla="val 6000"/>
            </a:avLst>
          </a:prstGeom>
          <a:solidFill>
            <a:srgbClr val="FFFBEB"/>
          </a:solidFill>
          <a:ln w="12700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86384" y="5285232"/>
            <a:ext cx="10637215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80" b="0" i="0">
                <a:solidFill>
                  <a:srgbClr val="78350F"/>
                </a:solidFill>
                <a:latin typeface="微软雅黑"/>
              </a:rPr>
              <a:t>教学提示：表征结构是数据分析表征，不等同于真实细胞的物理结构；调控先验用于增强可解释性，但不保证预测正确。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7315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563EB"/>
                </a:solidFill>
                <a:latin typeface="微软雅黑"/>
              </a:rPr>
              <a:t>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0F2456"/>
                </a:solidFill>
                <a:latin typeface="微软雅黑"/>
              </a:rPr>
              <a:t>三阶段递进式训练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417320"/>
            <a:ext cx="566928" cy="41148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783080"/>
            <a:ext cx="3515258" cy="22128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86384" y="1938528"/>
            <a:ext cx="305805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563EB"/>
                </a:solidFill>
                <a:latin typeface="微软雅黑"/>
              </a:rPr>
              <a:t>阶段一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12848"/>
            <a:ext cx="3058058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 i="0">
                <a:solidFill>
                  <a:srgbClr val="0F2456"/>
                </a:solidFill>
                <a:latin typeface="微软雅黑"/>
              </a:rPr>
              <a:t>数据获取与预处理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2889504"/>
            <a:ext cx="365760" cy="32004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3017520"/>
            <a:ext cx="305805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4B5663"/>
                </a:solidFill>
                <a:latin typeface="微软雅黑"/>
              </a:rPr>
              <a:t>验收数据、质控阈值、归一化、批次校正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3657600"/>
            <a:ext cx="305805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64748B"/>
                </a:solidFill>
                <a:latin typeface="微软雅黑"/>
              </a:rPr>
              <a:t>步骤 5—10 · 约 40 分钟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3785615"/>
            <a:ext cx="305805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E40AF"/>
                </a:solidFill>
                <a:latin typeface="微软雅黑"/>
              </a:rPr>
              <a:t>23 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38218" y="1783080"/>
            <a:ext cx="3515258" cy="22128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575962" y="1938528"/>
            <a:ext cx="305805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563EB"/>
                </a:solidFill>
                <a:latin typeface="微软雅黑"/>
              </a:rPr>
              <a:t>阶段二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5962" y="2212848"/>
            <a:ext cx="3058058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 i="0">
                <a:solidFill>
                  <a:srgbClr val="0F2456"/>
                </a:solidFill>
                <a:latin typeface="微软雅黑"/>
              </a:rPr>
              <a:t>细胞状态表征与轨迹推断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5962" y="2889504"/>
            <a:ext cx="365760" cy="32004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5962" y="3017520"/>
            <a:ext cx="305805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4B5663"/>
                </a:solidFill>
                <a:latin typeface="微软雅黑"/>
              </a:rPr>
              <a:t>图谱映射、注释复核、模型微调、轨迹推断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5962" y="3657600"/>
            <a:ext cx="305805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64748B"/>
                </a:solidFill>
                <a:latin typeface="微软雅黑"/>
              </a:rPr>
              <a:t>步骤 11—16 · 约 45 分钟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5962" y="3785615"/>
            <a:ext cx="305805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E40AF"/>
                </a:solidFill>
                <a:latin typeface="微软雅黑"/>
              </a:rPr>
              <a:t>26 分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27796" y="1783080"/>
            <a:ext cx="3515258" cy="22128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365540" y="1938528"/>
            <a:ext cx="305805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563EB"/>
                </a:solidFill>
                <a:latin typeface="微软雅黑"/>
              </a:rPr>
              <a:t>阶段三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5540" y="2212848"/>
            <a:ext cx="3058058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 i="0">
                <a:solidFill>
                  <a:srgbClr val="0F2456"/>
                </a:solidFill>
                <a:latin typeface="微软雅黑"/>
              </a:rPr>
              <a:t>扰动响应预测与评测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365540" y="2889504"/>
            <a:ext cx="365760" cy="32004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65540" y="3017520"/>
            <a:ext cx="305805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4B5663"/>
                </a:solidFill>
                <a:latin typeface="微软雅黑"/>
              </a:rPr>
              <a:t>虚拟敲除、药物扰动、对照设置、指标评测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65540" y="3657600"/>
            <a:ext cx="305805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64748B"/>
                </a:solidFill>
                <a:latin typeface="微软雅黑"/>
              </a:rPr>
              <a:t>步骤 17—20 · 约 30 分钟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65540" y="3785615"/>
            <a:ext cx="305805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E40AF"/>
                </a:solidFill>
                <a:latin typeface="微软雅黑"/>
              </a:rPr>
              <a:t>21 分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224528"/>
            <a:ext cx="11094415" cy="96012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22959" y="4370832"/>
            <a:ext cx="1054577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200" b="0" i="0">
                <a:solidFill>
                  <a:srgbClr val="4B5663"/>
                </a:solidFill>
                <a:latin typeface="微软雅黑"/>
              </a:rPr>
              <a:t>课中 135 分钟：开场与任务说明 10 分钟 → 三阶段 115 分钟 → 集中汇报与点评 10 分钟。</a:t>
            </a:r>
          </a:p>
          <a:p>
            <a:pPr algn="l">
              <a:lnSpc>
                <a:spcPct val="155000"/>
              </a:lnSpc>
            </a:pPr>
            <a:r>
              <a:rPr sz="1200" b="0" i="0">
                <a:solidFill>
                  <a:srgbClr val="4B5663"/>
                </a:solidFill>
                <a:latin typeface="微软雅黑"/>
              </a:rPr>
              <a:t>课后约 120 分钟：自主提出可检验问题、设计含对照和简单基线的补充实验，并完成至少一次方案迭代。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7315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563EB"/>
                </a:solidFill>
                <a:latin typeface="微软雅黑"/>
              </a:rPr>
              <a:t>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0F2456"/>
                </a:solidFill>
                <a:latin typeface="微软雅黑"/>
              </a:rPr>
              <a:t>平台六大功能模块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417320"/>
            <a:ext cx="566928" cy="41148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783080"/>
            <a:ext cx="3539642" cy="12070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68096" y="1965960"/>
            <a:ext cx="312816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0F2456"/>
                </a:solidFill>
                <a:latin typeface="微软雅黑"/>
              </a:rPr>
              <a:t>数据质控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286000"/>
            <a:ext cx="312816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30" b="0" i="0">
                <a:solidFill>
                  <a:srgbClr val="4B5663"/>
                </a:solidFill>
                <a:latin typeface="微软雅黑"/>
              </a:rPr>
              <a:t>阈值设定、质控图、数据可用性判定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2697480"/>
            <a:ext cx="312816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2563EB"/>
                </a:solidFill>
                <a:latin typeface="微软雅黑"/>
              </a:rPr>
              <a:t>步骤 6—8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6026" y="1783080"/>
            <a:ext cx="3539642" cy="12070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45482" y="1965960"/>
            <a:ext cx="312816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0F2456"/>
                </a:solidFill>
                <a:latin typeface="微软雅黑"/>
              </a:rPr>
              <a:t>细胞类型注释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5482" y="2286000"/>
            <a:ext cx="312816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30" b="0" i="0">
                <a:solidFill>
                  <a:srgbClr val="4B5663"/>
                </a:solidFill>
                <a:latin typeface="微软雅黑"/>
              </a:rPr>
              <a:t>零样本注释、置信度、标记基因速查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5482" y="2697480"/>
            <a:ext cx="312816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2563EB"/>
                </a:solidFill>
                <a:latin typeface="微软雅黑"/>
              </a:rPr>
              <a:t>步骤 12—13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3412" y="1783080"/>
            <a:ext cx="3539642" cy="12070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322868" y="1965960"/>
            <a:ext cx="312816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0F2456"/>
                </a:solidFill>
                <a:latin typeface="微软雅黑"/>
              </a:rPr>
              <a:t>模型微调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2868" y="2286000"/>
            <a:ext cx="312816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30" b="0" i="0">
                <a:solidFill>
                  <a:srgbClr val="4B5663"/>
                </a:solidFill>
                <a:latin typeface="微软雅黑"/>
              </a:rPr>
              <a:t>默认 5 轮、验证集曲线、过拟合预警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2868" y="2697480"/>
            <a:ext cx="312816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2563EB"/>
                </a:solidFill>
                <a:latin typeface="微软雅黑"/>
              </a:rPr>
              <a:t>步骤 14—15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00400"/>
            <a:ext cx="3539642" cy="12070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68096" y="3383280"/>
            <a:ext cx="312816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0F2456"/>
                </a:solidFill>
                <a:latin typeface="微软雅黑"/>
              </a:rPr>
              <a:t>轨迹推断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3703320"/>
            <a:ext cx="312816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30" b="0" i="0">
                <a:solidFill>
                  <a:srgbClr val="4B5663"/>
                </a:solidFill>
                <a:latin typeface="微软雅黑"/>
              </a:rPr>
              <a:t>适用性判断、轨迹图、相关基因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8096" y="4114800"/>
            <a:ext cx="312816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2563EB"/>
                </a:solidFill>
                <a:latin typeface="微软雅黑"/>
              </a:rPr>
              <a:t>步骤 16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26026" y="3200400"/>
            <a:ext cx="3539642" cy="12070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545482" y="3383280"/>
            <a:ext cx="312816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0F2456"/>
                </a:solidFill>
                <a:latin typeface="微软雅黑"/>
              </a:rPr>
              <a:t>扰动预测与评测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5482" y="3703320"/>
            <a:ext cx="312816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30" b="0" i="0">
                <a:solidFill>
                  <a:srgbClr val="4B5663"/>
                </a:solidFill>
                <a:latin typeface="微软雅黑"/>
              </a:rPr>
              <a:t>敲除/药物模拟、对照、指标 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5482" y="4114800"/>
            <a:ext cx="312816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2563EB"/>
                </a:solidFill>
                <a:latin typeface="微软雅黑"/>
              </a:rPr>
              <a:t>步骤 17—19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03412" y="3200400"/>
            <a:ext cx="3539642" cy="120700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8322868" y="3383280"/>
            <a:ext cx="312816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0F2456"/>
                </a:solidFill>
                <a:latin typeface="微软雅黑"/>
              </a:rPr>
              <a:t>过程性评价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22868" y="3703320"/>
            <a:ext cx="312816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30" b="0" i="0">
                <a:solidFill>
                  <a:srgbClr val="4B5663"/>
                </a:solidFill>
                <a:latin typeface="微软雅黑"/>
              </a:rPr>
              <a:t>操作留痕、能力画像、教师端视图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22868" y="4114800"/>
            <a:ext cx="312816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2563EB"/>
                </a:solidFill>
                <a:latin typeface="微软雅黑"/>
              </a:rPr>
              <a:t>步骤 20—22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4773168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B5663"/>
                </a:solidFill>
                <a:latin typeface="微软雅黑"/>
              </a:rPr>
              <a:t>浏览器直接访问，无需安装插件；支持 40—60 人并发，模型推理响应秒级。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7315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563EB"/>
                </a:solidFill>
                <a:latin typeface="微软雅黑"/>
              </a:rPr>
              <a:t>STEP 5—8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0F2456"/>
                </a:solidFill>
                <a:latin typeface="微软雅黑"/>
              </a:rPr>
              <a:t>第一步不是跑分析，而是验收数据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417320"/>
            <a:ext cx="566928" cy="41148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55648"/>
            <a:ext cx="6035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 i="0">
                <a:solidFill>
                  <a:srgbClr val="0F2456"/>
                </a:solidFill>
                <a:latin typeface="微软雅黑"/>
              </a:rPr>
              <a:t>数据验收（步骤 5）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121408"/>
            <a:ext cx="603504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220" b="0" i="0">
                <a:solidFill>
                  <a:srgbClr val="4B5663"/>
                </a:solidFill>
                <a:latin typeface="微软雅黑"/>
              </a:rPr>
              <a:t>载入约 5000 个细胞的肿瘤细胞系数据集，核对样本清单、细胞数量、分组信息、文件完整性，并登记来源、数据版本与使用许可。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456432"/>
            <a:ext cx="6035040" cy="786384"/>
          </a:xfrm>
          <a:prstGeom prst="roundRect">
            <a:avLst>
              <a:gd name="adj" fmla="val 6000"/>
            </a:avLst>
          </a:prstGeom>
          <a:solidFill>
            <a:srgbClr val="FFFBEB"/>
          </a:solidFill>
          <a:ln w="12700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68096" y="3602736"/>
            <a:ext cx="5577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 i="0">
                <a:solidFill>
                  <a:srgbClr val="78350F"/>
                </a:solidFill>
                <a:latin typeface="微软雅黑"/>
              </a:rPr>
              <a:t>样本或分组与任务书不符 → 提示重新核对，不得直接运行后续分析。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443984"/>
            <a:ext cx="6035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563EB"/>
                </a:solidFill>
                <a:latin typeface="微软雅黑"/>
              </a:rPr>
              <a:t>判分要点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736592"/>
            <a:ext cx="60350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80" b="0" i="0">
                <a:solidFill>
                  <a:srgbClr val="4B5663"/>
                </a:solidFill>
                <a:latin typeface="微软雅黑"/>
              </a:rPr>
              <a:t>参数在参考区间内，或超区间但能结合质控图说明依据；</a:t>
            </a:r>
          </a:p>
          <a:p>
            <a:pPr algn="l">
              <a:lnSpc>
                <a:spcPct val="155000"/>
              </a:lnSpc>
            </a:pPr>
            <a:r>
              <a:rPr sz="1180" b="0" i="0">
                <a:solidFill>
                  <a:srgbClr val="4B5663"/>
                </a:solidFill>
                <a:latin typeface="微软雅黑"/>
              </a:rPr>
              <a:t>无依据设定只得 1 分。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903720" y="1737360"/>
          <a:ext cx="475488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960120"/>
                <a:gridCol w="2103120"/>
              </a:tblGrid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参数</a:t>
                      </a:r>
                    </a:p>
                  </a:txBody>
                  <a:tcPr marL="91440" marR="54864" marT="36576" marB="36576" anchor="ctr"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参考值</a:t>
                      </a:r>
                    </a:p>
                  </a:txBody>
                  <a:tcPr marL="91440" marR="54864" marT="36576" marB="36576" anchor="ctr"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说明</a:t>
                      </a:r>
                    </a:p>
                  </a:txBody>
                  <a:tcPr marL="91440" marR="54864" marT="36576" marB="36576" anchor="ctr">
                    <a:solidFill>
                      <a:srgbClr val="1E40A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</a:rPr>
                        <a:t>最少检测基因数</a:t>
                      </a:r>
                    </a:p>
                  </a:txBody>
                  <a:tcPr marL="91440" marR="54864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1">
                          <a:solidFill>
                            <a:srgbClr val="1E40AF"/>
                          </a:solidFill>
                          <a:latin typeface="微软雅黑"/>
                        </a:rPr>
                        <a:t>200—300</a:t>
                      </a:r>
                    </a:p>
                  </a:txBody>
                  <a:tcPr marL="91440" marR="54864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</a:rPr>
                        <a:t>超区间须结合质控图说明依据</a:t>
                      </a:r>
                    </a:p>
                  </a:txBody>
                  <a:tcPr marL="91440" marR="54864" marT="36576" marB="36576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</a:rPr>
                        <a:t>线粒体基因占比</a:t>
                      </a:r>
                    </a:p>
                  </a:txBody>
                  <a:tcPr marL="91440" marR="54864" marT="36576" marB="36576" anchor="ctr"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1">
                          <a:solidFill>
                            <a:srgbClr val="1E40AF"/>
                          </a:solidFill>
                          <a:latin typeface="微软雅黑"/>
                        </a:rPr>
                        <a:t>≤10%</a:t>
                      </a:r>
                    </a:p>
                  </a:txBody>
                  <a:tcPr marL="91440" marR="54864" marT="36576" marB="36576" anchor="ctr"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</a:rPr>
                        <a:t>10%—15% 须说明理由</a:t>
                      </a:r>
                    </a:p>
                  </a:txBody>
                  <a:tcPr marL="91440" marR="54864" marT="36576" marB="36576" anchor="ctr">
                    <a:solidFill>
                      <a:srgbClr val="F4F6F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</a:rPr>
                        <a:t>保留细胞数下限</a:t>
                      </a:r>
                    </a:p>
                  </a:txBody>
                  <a:tcPr marL="91440" marR="54864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1">
                          <a:solidFill>
                            <a:srgbClr val="1E40AF"/>
                          </a:solidFill>
                          <a:latin typeface="微软雅黑"/>
                        </a:rPr>
                        <a:t>500</a:t>
                      </a:r>
                    </a:p>
                  </a:txBody>
                  <a:tcPr marL="91440" marR="54864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</a:rPr>
                        <a:t>低于下限须论证数据可用性</a:t>
                      </a:r>
                    </a:p>
                  </a:txBody>
                  <a:tcPr marL="91440" marR="54864" marT="36576" marB="36576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</a:rPr>
                        <a:t>高变基因数</a:t>
                      </a:r>
                    </a:p>
                  </a:txBody>
                  <a:tcPr marL="91440" marR="54864" marT="36576" marB="36576" anchor="ctr"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1">
                          <a:solidFill>
                            <a:srgbClr val="1E40AF"/>
                          </a:solidFill>
                          <a:latin typeface="微软雅黑"/>
                        </a:rPr>
                        <a:t>前 2000</a:t>
                      </a:r>
                    </a:p>
                  </a:txBody>
                  <a:tcPr marL="91440" marR="54864" marT="36576" marB="36576" anchor="ctr"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</a:rPr>
                        <a:t>调整须说明依据</a:t>
                      </a:r>
                    </a:p>
                  </a:txBody>
                  <a:tcPr marL="91440" marR="54864" marT="36576" marB="36576" anchor="ctr"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7315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563EB"/>
                </a:solidFill>
                <a:latin typeface="微软雅黑"/>
              </a:rPr>
              <a:t>STEP 12—15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0F2456"/>
                </a:solidFill>
                <a:latin typeface="微软雅黑"/>
              </a:rPr>
              <a:t>注释要看置信度，微调要看验证集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417320"/>
            <a:ext cx="566928" cy="41148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783080"/>
            <a:ext cx="5391759" cy="239572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04672" y="1975104"/>
            <a:ext cx="488883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0F2456"/>
                </a:solidFill>
                <a:latin typeface="微软雅黑"/>
              </a:rPr>
              <a:t>低置信度细胞必须复核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414016"/>
            <a:ext cx="488883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80" b="0" i="0">
                <a:solidFill>
                  <a:srgbClr val="4B5663"/>
                </a:solidFill>
                <a:latin typeface="微软雅黑"/>
              </a:rPr>
              <a:t>对系统按置信度阈值筛选的细胞逐一核查标记基因；数量过多时，按置信度从低到高选取不少于 5 个代表性细胞并记录抽样规则。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401568"/>
            <a:ext cx="488883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80" b="0" i="0">
                <a:solidFill>
                  <a:srgbClr val="B45309"/>
                </a:solidFill>
                <a:latin typeface="微软雅黑"/>
              </a:rPr>
              <a:t>罕见细胞类型重点核查。直接采信注释结果未复核的，该步骤按未完成计。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51295" y="1783080"/>
            <a:ext cx="5391759" cy="239572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507327" y="1975104"/>
            <a:ext cx="488883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0F2456"/>
                </a:solidFill>
                <a:latin typeface="微软雅黑"/>
              </a:rPr>
              <a:t>微调 5 轮，只比验证集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7327" y="2414016"/>
            <a:ext cx="488883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80" b="0" i="0">
                <a:solidFill>
                  <a:srgbClr val="4B5663"/>
                </a:solidFill>
                <a:latin typeface="微软雅黑"/>
              </a:rPr>
              <a:t>使用教学默认参数一键微调，依据自动生成的验证集指标曲线判读效果；指标先升后降即触发过拟合预警。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07327" y="3401568"/>
            <a:ext cx="488883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80" b="0" i="0">
                <a:solidFill>
                  <a:srgbClr val="B45309"/>
                </a:solidFill>
                <a:latin typeface="微软雅黑"/>
              </a:rPr>
              <a:t>配置比较仅依据验证集指标，不得用测试集表现选配置。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07408"/>
            <a:ext cx="11094415" cy="868680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22959" y="4572000"/>
            <a:ext cx="1054577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 i="0">
                <a:solidFill>
                  <a:srgbClr val="0F2456"/>
                </a:solidFill>
                <a:latin typeface="微软雅黑"/>
              </a:rPr>
              <a:t>人工智能在这里做的是提示与计算：置信度由模型算、过拟合由曲线预警、术语由知识库解释——判断与结论仍由学生作出。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7315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563EB"/>
                </a:solidFill>
                <a:latin typeface="微软雅黑"/>
              </a:rPr>
              <a:t>STEP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0F2456"/>
                </a:solidFill>
                <a:latin typeface="微软雅黑"/>
              </a:rPr>
              <a:t>评测的四道防线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417320"/>
            <a:ext cx="566928" cy="41148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755648"/>
            <a:ext cx="3539642" cy="93268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548640" y="1755648"/>
            <a:ext cx="3539642" cy="45720"/>
          </a:xfrm>
          <a:prstGeom prst="rect">
            <a:avLst/>
          </a:prstGeom>
          <a:solidFill>
            <a:srgbClr val="0478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956816"/>
            <a:ext cx="3539642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 i="0">
                <a:solidFill>
                  <a:srgbClr val="047857"/>
                </a:solidFill>
                <a:latin typeface="微软雅黑"/>
              </a:rPr>
              <a:t>r ≥ 0.8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340864"/>
            <a:ext cx="353964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4B5663"/>
                </a:solidFill>
                <a:latin typeface="微软雅黑"/>
              </a:rPr>
              <a:t>一致性较好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6026" y="1755648"/>
            <a:ext cx="3539642" cy="93268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326026" y="1755648"/>
            <a:ext cx="3539642" cy="4572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26026" y="1956816"/>
            <a:ext cx="3539642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 i="0">
                <a:solidFill>
                  <a:srgbClr val="B45309"/>
                </a:solidFill>
                <a:latin typeface="微软雅黑"/>
              </a:rPr>
              <a:t>0.5 ≤ r &lt; 0.8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26026" y="2340864"/>
            <a:ext cx="353964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4B5663"/>
                </a:solidFill>
                <a:latin typeface="微软雅黑"/>
              </a:rPr>
              <a:t>中等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3412" y="1755648"/>
            <a:ext cx="3539642" cy="93268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8103412" y="1755648"/>
            <a:ext cx="3539642" cy="4572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03412" y="1956816"/>
            <a:ext cx="3539642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 i="0">
                <a:solidFill>
                  <a:srgbClr val="B91C1C"/>
                </a:solidFill>
                <a:latin typeface="微软雅黑"/>
              </a:rPr>
              <a:t>r &lt; 0.5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3412" y="2340864"/>
            <a:ext cx="353964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4B5663"/>
                </a:solidFill>
                <a:latin typeface="微软雅黑"/>
              </a:rPr>
              <a:t>须复核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2871216"/>
            <a:ext cx="11094415" cy="17830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22959" y="3035808"/>
            <a:ext cx="1054577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 i="0">
                <a:solidFill>
                  <a:srgbClr val="4B5663"/>
                </a:solidFill>
                <a:latin typeface="微软雅黑"/>
              </a:rPr>
              <a:t>① 设置未扰动细胞对照，否则系统判定评测无效并提示重设。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3419856"/>
            <a:ext cx="1054577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 i="0">
                <a:solidFill>
                  <a:srgbClr val="4B5663"/>
                </a:solidFill>
                <a:latin typeface="微软雅黑"/>
              </a:rPr>
              <a:t>② 测试集按扰动基因留一划分并冻结，只在最终评测使用。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59" y="3803904"/>
            <a:ext cx="1054577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 i="0">
                <a:solidFill>
                  <a:srgbClr val="4B5663"/>
                </a:solidFill>
                <a:latin typeface="微软雅黑"/>
              </a:rPr>
              <a:t>③ 测试信息不参与训练、微调与参数选择；归一化、高变基因、批次校正仅在训练数据上拟合。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59" y="4187952"/>
            <a:ext cx="1054577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 i="0">
                <a:solidFill>
                  <a:srgbClr val="4B5663"/>
                </a:solidFill>
                <a:latin typeface="微软雅黑"/>
              </a:rPr>
              <a:t>④ 与未扰动恒等预测、训练均值预测两个简单基线比较后再解读 r。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828032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20" b="0" i="0">
                <a:solidFill>
                  <a:srgbClr val="B45309"/>
                </a:solidFill>
                <a:latin typeface="微软雅黑"/>
              </a:rPr>
              <a:t>注意：上述 r 分级仅为本教学数据集的参考分级，须结合基线、样本量与其他指标解读，不作为跨数据集通用标准。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7315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563EB"/>
                </a:solidFill>
                <a:latin typeface="微软雅黑"/>
              </a:rPr>
              <a:t>PITFALLS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0F2456"/>
                </a:solidFill>
                <a:latin typeface="微软雅黑"/>
              </a:rPr>
              <a:t>五个最常见的失分点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417320"/>
            <a:ext cx="566928" cy="41148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755648"/>
          <a:ext cx="11094415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160"/>
                <a:gridCol w="2651760"/>
                <a:gridCol w="4876495"/>
              </a:tblGrid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1">
                          <a:solidFill>
                            <a:srgbClr val="FFFFFF"/>
                          </a:solidFill>
                          <a:latin typeface="微软雅黑"/>
                        </a:rPr>
                        <a:t>现象</a:t>
                      </a:r>
                    </a:p>
                  </a:txBody>
                  <a:tcPr marL="109728" anchor="ctr"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1">
                          <a:solidFill>
                            <a:srgbClr val="FFFFFF"/>
                          </a:solidFill>
                          <a:latin typeface="微软雅黑"/>
                        </a:rPr>
                        <a:t>原因</a:t>
                      </a:r>
                    </a:p>
                  </a:txBody>
                  <a:tcPr marL="109728" anchor="ctr"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1">
                          <a:solidFill>
                            <a:srgbClr val="FFFFFF"/>
                          </a:solidFill>
                          <a:latin typeface="微软雅黑"/>
                        </a:rPr>
                        <a:t>处理</a:t>
                      </a:r>
                    </a:p>
                  </a:txBody>
                  <a:tcPr marL="109728" anchor="ctr">
                    <a:solidFill>
                      <a:srgbClr val="1E40A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0F172A"/>
                          </a:solidFill>
                          <a:latin typeface="微软雅黑"/>
                        </a:rPr>
                        <a:t>保留细胞骤降、稀有类型丢失</a:t>
                      </a:r>
                    </a:p>
                  </a:txBody>
                  <a:tcPr marL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B45309"/>
                          </a:solidFill>
                          <a:latin typeface="微软雅黑"/>
                        </a:rPr>
                        <a:t>基因数阈值过严</a:t>
                      </a:r>
                    </a:p>
                  </a:txBody>
                  <a:tcPr marL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4B5663"/>
                          </a:solidFill>
                          <a:latin typeface="微软雅黑"/>
                        </a:rPr>
                        <a:t>依据质控图回调并说明理由</a:t>
                      </a:r>
                    </a:p>
                  </a:txBody>
                  <a:tcPr marL="109728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0F172A"/>
                          </a:solidFill>
                          <a:latin typeface="微软雅黑"/>
                        </a:rPr>
                        <a:t>死亡细胞混入</a:t>
                      </a:r>
                    </a:p>
                  </a:txBody>
                  <a:tcPr marL="109728" anchor="ctr"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B45309"/>
                          </a:solidFill>
                          <a:latin typeface="微软雅黑"/>
                        </a:rPr>
                        <a:t>线粒体占比阈值过宽</a:t>
                      </a:r>
                    </a:p>
                  </a:txBody>
                  <a:tcPr marL="109728" anchor="ctr"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4B5663"/>
                          </a:solidFill>
                          <a:latin typeface="微软雅黑"/>
                        </a:rPr>
                        <a:t>重设阈值，一般不超过 10%</a:t>
                      </a:r>
                    </a:p>
                  </a:txBody>
                  <a:tcPr marL="109728" anchor="ctr">
                    <a:solidFill>
                      <a:srgbClr val="FAFBFD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0F172A"/>
                          </a:solidFill>
                          <a:latin typeface="微软雅黑"/>
                        </a:rPr>
                        <a:t>映射后同类细胞分散</a:t>
                      </a:r>
                    </a:p>
                  </a:txBody>
                  <a:tcPr marL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B45309"/>
                          </a:solidFill>
                          <a:latin typeface="微软雅黑"/>
                        </a:rPr>
                        <a:t>未核对分组即校正</a:t>
                      </a:r>
                    </a:p>
                  </a:txBody>
                  <a:tcPr marL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4B5663"/>
                          </a:solidFill>
                          <a:latin typeface="微软雅黑"/>
                        </a:rPr>
                        <a:t>先核对分组，再执行校正</a:t>
                      </a:r>
                    </a:p>
                  </a:txBody>
                  <a:tcPr marL="109728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0F172A"/>
                          </a:solidFill>
                          <a:latin typeface="微软雅黑"/>
                        </a:rPr>
                        <a:t>指标虚高或无法计算</a:t>
                      </a:r>
                    </a:p>
                  </a:txBody>
                  <a:tcPr marL="109728" anchor="ctr"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B45309"/>
                          </a:solidFill>
                          <a:latin typeface="微软雅黑"/>
                        </a:rPr>
                        <a:t>遗漏未扰动对照</a:t>
                      </a:r>
                    </a:p>
                  </a:txBody>
                  <a:tcPr marL="109728" anchor="ctr"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4B5663"/>
                          </a:solidFill>
                          <a:latin typeface="微软雅黑"/>
                        </a:rPr>
                        <a:t>补设对照后重跑评测</a:t>
                      </a:r>
                    </a:p>
                  </a:txBody>
                  <a:tcPr marL="109728" anchor="ctr">
                    <a:solidFill>
                      <a:srgbClr val="FAFBFD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0F172A"/>
                          </a:solidFill>
                          <a:latin typeface="微软雅黑"/>
                        </a:rPr>
                        <a:t>强行设定起止细胞群</a:t>
                      </a:r>
                    </a:p>
                  </a:txBody>
                  <a:tcPr marL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B45309"/>
                          </a:solidFill>
                          <a:latin typeface="微软雅黑"/>
                        </a:rPr>
                        <a:t>未做轨迹适用性判断</a:t>
                      </a:r>
                    </a:p>
                  </a:txBody>
                  <a:tcPr marL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50" b="0">
                          <a:solidFill>
                            <a:srgbClr val="4B5663"/>
                          </a:solidFill>
                          <a:latin typeface="微软雅黑"/>
                        </a:rPr>
                        <a:t>改用状态聚类与差异表达</a:t>
                      </a:r>
                    </a:p>
                  </a:txBody>
                  <a:tcPr marL="10972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5010912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80" b="0" i="0">
                <a:solidFill>
                  <a:srgbClr val="4B5663"/>
                </a:solidFill>
                <a:latin typeface="微软雅黑"/>
              </a:rPr>
              <a:t>这五条同时也是报告“局限性讨论”的素材来源——写清怎么发现、怎么改的，比只写结论得分更高。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7315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563EB"/>
                </a:solidFill>
                <a:latin typeface="微软雅黑"/>
              </a:rPr>
              <a:t>DELIVERY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1094415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0F2456"/>
                </a:solidFill>
                <a:latin typeface="微软雅黑"/>
              </a:rPr>
              <a:t>交付什么，怎么评分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417320"/>
            <a:ext cx="566928" cy="41148"/>
          </a:xfrm>
          <a:prstGeom prst="rect">
            <a:avLst/>
          </a:prstGeom>
          <a:solidFill>
            <a:srgbClr val="1E40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755648"/>
            <a:ext cx="3539642" cy="1042415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48640" y="1920240"/>
            <a:ext cx="353964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i="0">
                <a:solidFill>
                  <a:srgbClr val="1E40AF"/>
                </a:solidFill>
                <a:latin typeface="微软雅黑"/>
              </a:rPr>
              <a:t>10 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40864"/>
            <a:ext cx="353964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0F172A"/>
                </a:solidFill>
                <a:latin typeface="微软雅黑"/>
              </a:rPr>
              <a:t>预习成绩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578608"/>
            <a:ext cx="353964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4B5663"/>
                </a:solidFill>
                <a:latin typeface="微软雅黑"/>
              </a:rPr>
              <a:t>步骤 1—4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6026" y="1755648"/>
            <a:ext cx="3539642" cy="1042415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326026" y="1920240"/>
            <a:ext cx="353964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i="0">
                <a:solidFill>
                  <a:srgbClr val="1E40AF"/>
                </a:solidFill>
                <a:latin typeface="微软雅黑"/>
              </a:rPr>
              <a:t>70 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26026" y="2340864"/>
            <a:ext cx="353964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0F172A"/>
                </a:solidFill>
                <a:latin typeface="微软雅黑"/>
              </a:rPr>
              <a:t>操作成绩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26026" y="2578608"/>
            <a:ext cx="353964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4B5663"/>
                </a:solidFill>
                <a:latin typeface="微软雅黑"/>
              </a:rPr>
              <a:t>步骤 5—20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3412" y="1755648"/>
            <a:ext cx="3539642" cy="1042415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103412" y="1920240"/>
            <a:ext cx="353964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i="0">
                <a:solidFill>
                  <a:srgbClr val="1E40AF"/>
                </a:solidFill>
                <a:latin typeface="微软雅黑"/>
              </a:rPr>
              <a:t>20 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03412" y="2340864"/>
            <a:ext cx="353964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0F172A"/>
                </a:solidFill>
                <a:latin typeface="微软雅黑"/>
              </a:rPr>
              <a:t>报告与教师评价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3412" y="2578608"/>
            <a:ext cx="353964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4B5663"/>
                </a:solidFill>
                <a:latin typeface="微软雅黑"/>
              </a:rPr>
              <a:t>步骤 21—22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2999232"/>
            <a:ext cx="5410047" cy="157276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86384" y="3182112"/>
            <a:ext cx="495284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F2456"/>
                </a:solidFill>
                <a:latin typeface="微软雅黑"/>
              </a:rPr>
              <a:t>报告四要素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6384" y="3529584"/>
            <a:ext cx="495284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30" b="0" i="0">
                <a:solidFill>
                  <a:srgbClr val="4B5663"/>
                </a:solidFill>
                <a:latin typeface="微软雅黑"/>
              </a:rPr>
              <a:t>方法依据 · 结果评估 · 局限性讨论 · 数据来源说明</a:t>
            </a:r>
          </a:p>
          <a:p>
            <a:pPr algn="l">
              <a:lnSpc>
                <a:spcPct val="155000"/>
              </a:lnSpc>
            </a:pPr>
            <a:r>
              <a:rPr sz="1130" b="0" i="0">
                <a:solidFill>
                  <a:srgbClr val="4B5663"/>
                </a:solidFill>
                <a:latin typeface="微软雅黑"/>
              </a:rPr>
              <a:t>另须呈现：自主提出的补充问题、对照设计、至少一次方案迭代记录。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2999232"/>
            <a:ext cx="5410047" cy="157276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470751" y="3182112"/>
            <a:ext cx="495284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F2456"/>
                </a:solidFill>
                <a:latin typeface="微软雅黑"/>
              </a:rPr>
              <a:t>其他提交物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70751" y="3529584"/>
            <a:ext cx="495284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30" b="0" i="0">
                <a:solidFill>
                  <a:srgbClr val="4B5663"/>
                </a:solidFill>
                <a:latin typeface="微软雅黑"/>
              </a:rPr>
              <a:t>实验方案（课前备案）· 平台操作过程记录 · 四类结果图表</a:t>
            </a:r>
          </a:p>
          <a:p>
            <a:pPr algn="l">
              <a:lnSpc>
                <a:spcPct val="155000"/>
              </a:lnSpc>
            </a:pPr>
            <a:r>
              <a:rPr sz="1130" b="0" i="0">
                <a:solidFill>
                  <a:srgbClr val="4B5663"/>
                </a:solidFill>
                <a:latin typeface="微软雅黑"/>
              </a:rPr>
              <a:t>答辩：报告提交后下一次课课首，每组 2—3 分钟。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4791456"/>
            <a:ext cx="11094415" cy="749808"/>
          </a:xfrm>
          <a:prstGeom prst="roundRect">
            <a:avLst>
              <a:gd name="adj" fmla="val 6000"/>
            </a:avLst>
          </a:prstGeom>
          <a:solidFill>
            <a:srgbClr val="0F24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41247" y="4974336"/>
            <a:ext cx="10545775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 i="0">
                <a:solidFill>
                  <a:srgbClr val="FFFFFF"/>
                </a:solidFill>
                <a:latin typeface="微软雅黑"/>
              </a:rPr>
              <a:t>一句话记住这门实验：不做黑箱调用，要做能说清边界的预测。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人工智能+虚拟细胞的构建 · 教学课件</dc:title>
  <dc:subject/>
  <dc:creator>岭南师范学院 虚拟细胞实验教学项目组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